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64" r:id="rId4"/>
    <p:sldId id="307" r:id="rId5"/>
    <p:sldId id="309" r:id="rId6"/>
    <p:sldId id="308" r:id="rId7"/>
    <p:sldId id="310" r:id="rId8"/>
    <p:sldId id="311" r:id="rId9"/>
    <p:sldId id="312" r:id="rId10"/>
    <p:sldId id="313" r:id="rId11"/>
    <p:sldId id="314" r:id="rId12"/>
    <p:sldId id="315" r:id="rId13"/>
  </p:sldIdLst>
  <p:sldSz cx="9144000" cy="6858000" type="screen4x3"/>
  <p:notesSz cx="7010400" cy="92964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32" autoAdjust="0"/>
    <p:restoredTop sz="94660"/>
  </p:normalViewPr>
  <p:slideViewPr>
    <p:cSldViewPr>
      <p:cViewPr>
        <p:scale>
          <a:sx n="86" d="100"/>
          <a:sy n="86" d="100"/>
        </p:scale>
        <p:origin x="-174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159" y="0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BB867BB-219F-43B1-A06B-EB37EDAD5B05}" type="datetimeFigureOut">
              <a:rPr lang="es-ES"/>
              <a:pPr>
                <a:defRPr/>
              </a:pPr>
              <a:t>21/11/2011</a:t>
            </a:fld>
            <a:endParaRPr lang="es-E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48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159" y="8829648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0269371-4552-448D-A601-FE1F7FE5B2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747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ondo power pointcopy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88647-39CC-485C-9CA7-6A0B36717894}" type="datetimeFigureOut">
              <a:rPr lang="es-CO"/>
              <a:pPr>
                <a:defRPr/>
              </a:pPr>
              <a:t>21/11/2011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0E993-4B95-4141-ACD4-43254C523FB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E193D-7A4F-4F2B-BCD5-160F81159E3E}" type="datetimeFigureOut">
              <a:rPr lang="es-CO"/>
              <a:pPr>
                <a:defRPr/>
              </a:pPr>
              <a:t>21/11/2011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0E80F-A6A1-45BF-B283-020DC6D0659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19C41-5EED-45A5-BAFB-50A506E47E93}" type="datetimeFigureOut">
              <a:rPr lang="es-CO"/>
              <a:pPr>
                <a:defRPr/>
              </a:pPr>
              <a:t>21/11/2011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9657D-76A4-4F14-A1E0-D55009A759A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04CC7-D2ED-4247-B322-E58ECB758D85}" type="datetimeFigureOut">
              <a:rPr lang="es-CO"/>
              <a:pPr>
                <a:defRPr/>
              </a:pPr>
              <a:t>21/11/2011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34EFB-07C3-43ED-B3EE-11CA4946323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F0456-3950-4FFF-9A93-3A7F90B0EF12}" type="datetimeFigureOut">
              <a:rPr lang="es-CO"/>
              <a:pPr>
                <a:defRPr/>
              </a:pPr>
              <a:t>21/11/2011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EEF-4F6E-47EE-832D-33CACD70FAF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B1A40-9D0E-4E70-972C-B568995CF7DB}" type="datetimeFigureOut">
              <a:rPr lang="es-CO"/>
              <a:pPr>
                <a:defRPr/>
              </a:pPr>
              <a:t>21/11/2011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E6934-222B-40C9-8625-91BCF0C4354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19FC5-3CE3-4E44-A67E-0FED7605526B}" type="datetimeFigureOut">
              <a:rPr lang="es-CO"/>
              <a:pPr>
                <a:defRPr/>
              </a:pPr>
              <a:t>21/11/2011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CF4EF-B324-41A4-8D32-65556756901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FD88D-9611-4B44-A92D-09E38963ADC8}" type="datetimeFigureOut">
              <a:rPr lang="es-CO"/>
              <a:pPr>
                <a:defRPr/>
              </a:pPr>
              <a:t>21/11/2011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5857E-0B56-4719-8802-9D43C823D1E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44E92-C5C0-4010-B09C-4B0ADC62AABE}" type="datetimeFigureOut">
              <a:rPr lang="es-CO"/>
              <a:pPr>
                <a:defRPr/>
              </a:pPr>
              <a:t>21/11/2011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9C9A7-D4B8-4226-A967-1D88FA84507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B841B-82A2-43CD-942D-A6A5CD5BC969}" type="datetimeFigureOut">
              <a:rPr lang="es-CO"/>
              <a:pPr>
                <a:defRPr/>
              </a:pPr>
              <a:t>21/11/2011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95C5-0475-403F-8905-53F3A7A36D8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C90F5-F47F-4F9F-841F-9ACC3042FAF3}" type="datetimeFigureOut">
              <a:rPr lang="es-CO"/>
              <a:pPr>
                <a:defRPr/>
              </a:pPr>
              <a:t>21/11/2011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73491-550C-4E5C-9D46-B0D313D6054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EAFCD9-759B-478E-93DA-C74E6E8AD2DA}" type="datetimeFigureOut">
              <a:rPr lang="es-CO"/>
              <a:pPr>
                <a:defRPr/>
              </a:pPr>
              <a:t>21/11/2011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3C24F9-D366-4ADD-B735-14250B3235F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4 CuadroTexto"/>
          <p:cNvSpPr txBox="1">
            <a:spLocks noChangeArrowheads="1"/>
          </p:cNvSpPr>
          <p:nvPr/>
        </p:nvSpPr>
        <p:spPr bwMode="auto">
          <a:xfrm>
            <a:off x="1285852" y="2500306"/>
            <a:ext cx="659926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70C0"/>
                </a:solidFill>
                <a:latin typeface="Calibri" pitchFamily="34" charset="0"/>
              </a:rPr>
              <a:t>Secretaría para Asuntos Estratégicos</a:t>
            </a:r>
          </a:p>
          <a:p>
            <a:pPr algn="ctr"/>
            <a:r>
              <a:rPr lang="es-CO" sz="2800" b="1" dirty="0">
                <a:solidFill>
                  <a:srgbClr val="0070C0"/>
                </a:solidFill>
                <a:latin typeface="Calibri" pitchFamily="34" charset="0"/>
              </a:rPr>
              <a:t>Presidencia de la </a:t>
            </a:r>
            <a:r>
              <a:rPr lang="es-CO" sz="2800" b="1" dirty="0" smtClean="0">
                <a:solidFill>
                  <a:srgbClr val="0070C0"/>
                </a:solidFill>
                <a:latin typeface="Calibri" pitchFamily="34" charset="0"/>
              </a:rPr>
              <a:t>República de El Salvador</a:t>
            </a:r>
            <a:endParaRPr lang="es-CO" sz="2800" b="1" dirty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es-CO" sz="4800" b="1" dirty="0" smtClean="0">
                <a:solidFill>
                  <a:srgbClr val="0070C0"/>
                </a:solidFill>
                <a:latin typeface="Calibri" pitchFamily="34" charset="0"/>
              </a:rPr>
              <a:t>EUROSOCIAL II</a:t>
            </a:r>
            <a:endParaRPr lang="es-CO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57158" y="1571612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dirty="0" smtClean="0">
                <a:latin typeface="+mn-lt"/>
              </a:rPr>
              <a:t>Para estos procesos, se han abierto espacios importantes de diálogo y concertación con la sociedad civil, empresa privada, periodistas, organizaciones no gubernamentales, academia y movimiento social</a:t>
            </a:r>
            <a:r>
              <a:rPr lang="es-SV" b="1" dirty="0" smtClean="0">
                <a:latin typeface="+mn-lt"/>
              </a:rPr>
              <a:t>, pero siguen siendo pocos y con diferentes niveles de compromiso frente al tema de la transparencia y la lucha contra la corrupción.</a:t>
            </a:r>
            <a:endParaRPr lang="es-SV" b="1" dirty="0">
              <a:latin typeface="+mn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71868" y="3500438"/>
            <a:ext cx="5286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dirty="0" smtClean="0">
                <a:latin typeface="+mn-lt"/>
              </a:rPr>
              <a:t>Se propuso, en su momento, la firma de un </a:t>
            </a:r>
            <a:r>
              <a:rPr lang="es-SV" b="1" dirty="0" smtClean="0">
                <a:latin typeface="+mn-lt"/>
              </a:rPr>
              <a:t>pacto de integridad</a:t>
            </a:r>
            <a:r>
              <a:rPr lang="es-SV" dirty="0" smtClean="0">
                <a:latin typeface="+mn-lt"/>
              </a:rPr>
              <a:t>, “…como expresión física de un acuerdo de voluntades, de un compromiso de todos los sectores del país por impulsar mecanismos e instrumentos que garanticen el cumplimiento del derecho ciudadano al acceso a información, el cumplimiento institucional de la rendición de cuentas y la utilización responsable de los recursos públicos.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786050" y="500042"/>
            <a:ext cx="3857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2800" b="1" cap="all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PROBLEMÁTICA</a:t>
            </a:r>
          </a:p>
        </p:txBody>
      </p:sp>
      <p:pic>
        <p:nvPicPr>
          <p:cNvPr id="2050" name="Picture 2" descr="C:\Users\pc 37\Pictures\IMAGENES\FOTOS-Presentacion LAIP a gabinete\DSC0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643314"/>
            <a:ext cx="3005765" cy="200026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42910" y="1714488"/>
            <a:ext cx="778674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7188" marR="0" lvl="0" indent="-3571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SV" dirty="0" smtClean="0">
                <a:latin typeface="+mn-lt"/>
                <a:ea typeface="Calibri" pitchFamily="34" charset="0"/>
                <a:cs typeface="Arial" pitchFamily="34" charset="0"/>
              </a:rPr>
              <a:t>D</a:t>
            </a:r>
            <a:r>
              <a:rPr kumimoji="0" lang="es-S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entro del Consejo Económico y Social se establece una mesa de políticas de transparencia, integrada por empresa privada, movimiento social y sindicatos, con apoyo de la academia. </a:t>
            </a:r>
          </a:p>
          <a:p>
            <a:pPr marL="357188" marR="0" lvl="0" indent="-3571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s-SV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Arial" pitchFamily="34" charset="0"/>
            </a:endParaRPr>
          </a:p>
          <a:p>
            <a:pPr marL="357188" marR="0" lvl="0" indent="-3571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S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En ella se acordó la discusión de puntos clave de la Ley de Acceso a Información pública, que en aquel momento todavía estaba en consulta y luego el establecimiento de una agenda más amplia para hacer permanente la mesa y tomarla como el espacio privilegiado de trabajo conjunto en estas materias. </a:t>
            </a:r>
          </a:p>
          <a:p>
            <a:pPr marL="357188" marR="0" lvl="0" indent="-3571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s-SV" dirty="0" smtClean="0">
              <a:latin typeface="+mn-lt"/>
              <a:ea typeface="Calibri" pitchFamily="34" charset="0"/>
              <a:cs typeface="Arial" pitchFamily="34" charset="0"/>
            </a:endParaRPr>
          </a:p>
          <a:p>
            <a:pPr marL="357188" marR="0" lvl="0" indent="-3571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SV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Sin embargo, una vez agotado el tema de la Ley e iniciando el tema de la distribución de frecuencias radiales para las radios populares, la empresa privada cerró la mesa.</a:t>
            </a:r>
            <a:endParaRPr kumimoji="0" lang="es-SV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86050" y="500042"/>
            <a:ext cx="3857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2800" b="1" cap="all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PROBLEMÁTICA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786050" y="500042"/>
            <a:ext cx="38576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2800" b="1" cap="all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INTERVENCIÓN DE EUROSOCIAL II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0034" y="1928802"/>
            <a:ext cx="8001057" cy="386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42913" marR="0" lvl="0" indent="-44291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>Apoyar</a:t>
            </a:r>
            <a:r>
              <a:rPr kumimoji="0" lang="es-ES_tradnl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> la instauración del Sistema Nacional de Integridad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>, con participación amplia de las entidades del Órgano Ejecutivo y del Estado, sector empresarial, medios de comunicación, sector académico, sociedad civil, municipalidades y partidos políticos. Para esto es necesario la Transferencia de conocimientos a la Subsecretaría de Transparencia y Anticorrupción para propiciar la firma de un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>Pacto Nacional para la Transparencia y Anticorrupción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>, que cuente con mecanismos de seguimiento y verificación e involucre a las principales organizaciones del Estado, Sociedad Civil, sector académico, medios de comunicación y sector empresarial.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44538" y="1341438"/>
            <a:ext cx="771525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algn="just">
              <a:buFontTx/>
              <a:buAutoNum type="romanUcPeriod"/>
              <a:defRPr/>
            </a:pPr>
            <a:r>
              <a:rPr lang="es-SV" sz="2400" b="1" dirty="0">
                <a:solidFill>
                  <a:srgbClr val="376092"/>
                </a:solidFill>
                <a:latin typeface="Calibri" pitchFamily="34" charset="0"/>
              </a:rPr>
              <a:t>LA SECRETARÍA PARA ASUNTOS ESTRATÉGICOS, INSTANCIA PRESIDENCIAL  PARA LA GOBERNABILIDAD DEMOCRÁTICA Y LA REFORMA DEL ESTADO</a:t>
            </a:r>
          </a:p>
          <a:p>
            <a:pPr marL="400050" indent="-400050">
              <a:defRPr/>
            </a:pPr>
            <a:r>
              <a:rPr lang="es-SV" sz="2400" b="1" dirty="0">
                <a:solidFill>
                  <a:srgbClr val="376092"/>
                </a:solidFill>
                <a:latin typeface="Calibri" pitchFamily="34" charset="0"/>
              </a:rPr>
              <a:t>	</a:t>
            </a:r>
          </a:p>
          <a:p>
            <a:pPr algn="just">
              <a:defRPr/>
            </a:pPr>
            <a:r>
              <a:rPr lang="es-SV" sz="2400" dirty="0">
                <a:latin typeface="Calibri" pitchFamily="34" charset="0"/>
              </a:rPr>
              <a:t>Fue creada por Decreto Ejecutivo el 1 de junio del 2009, con la finalidad de</a:t>
            </a:r>
            <a:r>
              <a:rPr lang="es-SV" sz="2400" b="1" dirty="0">
                <a:latin typeface="Calibri" pitchFamily="34" charset="0"/>
              </a:rPr>
              <a:t> </a:t>
            </a:r>
            <a:r>
              <a:rPr lang="es-SV" sz="2400" b="1" i="1" dirty="0">
                <a:latin typeface="Calibri" pitchFamily="34" charset="0"/>
              </a:rPr>
              <a:t>“velar por la generación de condiciones favorables para la gobernabilidad democrática, la modernización del Estado, la transparencia de su gestión y los procesos de descentralización y desarrollo local“. </a:t>
            </a:r>
          </a:p>
          <a:p>
            <a:pPr algn="just">
              <a:defRPr/>
            </a:pPr>
            <a:endParaRPr lang="es-SV" sz="2400" dirty="0">
              <a:latin typeface="Calibri" pitchFamily="34" charset="0"/>
            </a:endParaRPr>
          </a:p>
          <a:p>
            <a:pPr algn="just">
              <a:defRPr/>
            </a:pPr>
            <a:r>
              <a:rPr lang="es-SV" sz="2400" dirty="0">
                <a:latin typeface="Calibri" pitchFamily="34" charset="0"/>
              </a:rPr>
              <a:t>El Secretario para Asuntos Estratégicos es nombrado por el Presidente de la República.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14438"/>
            <a:ext cx="72993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786063" y="214313"/>
            <a:ext cx="36004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2800" b="1" cap="all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II. sus apuestas</a:t>
            </a:r>
            <a:endParaRPr lang="es-CO" sz="2800" b="1" cap="all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CO"/>
          </a:p>
        </p:txBody>
      </p:sp>
      <p:sp>
        <p:nvSpPr>
          <p:cNvPr id="34819" name="4 CuadroTexto"/>
          <p:cNvSpPr txBox="1">
            <a:spLocks noChangeArrowheads="1"/>
          </p:cNvSpPr>
          <p:nvPr/>
        </p:nvSpPr>
        <p:spPr bwMode="auto">
          <a:xfrm>
            <a:off x="539750" y="1196975"/>
            <a:ext cx="82685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CO" sz="4800" b="1" dirty="0">
                <a:solidFill>
                  <a:srgbClr val="0070C0"/>
                </a:solidFill>
                <a:latin typeface="Calibri" pitchFamily="34" charset="0"/>
              </a:rPr>
              <a:t>Subsecretaría de Transparencia </a:t>
            </a:r>
          </a:p>
          <a:p>
            <a:pPr algn="ctr"/>
            <a:r>
              <a:rPr lang="es-CO" sz="4800" b="1" dirty="0">
                <a:solidFill>
                  <a:srgbClr val="0070C0"/>
                </a:solidFill>
                <a:latin typeface="Calibri" pitchFamily="34" charset="0"/>
              </a:rPr>
              <a:t>y Anticorrupción </a:t>
            </a:r>
          </a:p>
        </p:txBody>
      </p:sp>
      <p:pic>
        <p:nvPicPr>
          <p:cNvPr id="6" name="5 Imagen" descr="H:\Documents and Settings\User\Configuración local\Archivos temporales de Internet\Content.Word\PRES14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000372"/>
            <a:ext cx="7015976" cy="3156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2625232" cy="17025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00430" y="1002611"/>
            <a:ext cx="5429288" cy="185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SV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N</a:t>
            </a:r>
            <a:r>
              <a:rPr kumimoji="0" lang="es-SV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aturaleza</a:t>
            </a:r>
            <a:endParaRPr kumimoji="0" lang="es-ES" b="1" i="1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SV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Responsable de promover la instauración de una cultura nacional de transparencia y anticorrupción, </a:t>
            </a: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SV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Órgano de cooperación y enlace entre las entidades del Órgano Ejecutivo y las demás organizaciones del Estado, la sociedad civil y el sector empresarial.</a:t>
            </a:r>
            <a:endParaRPr kumimoji="0" lang="es-SV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4282" y="3214686"/>
            <a:ext cx="86439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s-SV" b="1" dirty="0" smtClean="0" bmk="">
                <a:cs typeface="Arial" pitchFamily="34" charset="0"/>
              </a:rPr>
              <a:t>Misión</a:t>
            </a:r>
            <a:endParaRPr lang="es-ES" b="1" i="1" dirty="0" smtClean="0" bmk="">
              <a:cs typeface="Arial" pitchFamily="34" charset="0"/>
            </a:endParaRPr>
          </a:p>
          <a:p>
            <a:pPr lvl="0" eaLnBrk="0" hangingPunct="0"/>
            <a:r>
              <a:rPr lang="es-SV" dirty="0" smtClean="0" bmk="">
                <a:ea typeface="Times New Roman" pitchFamily="18" charset="0"/>
                <a:cs typeface="Arial" pitchFamily="34" charset="0"/>
              </a:rPr>
              <a:t>Propiciar la construcción y desarrollo de un Sistema Nacional de Integridad cooperando con las entidades del Órgano Ejecutivo y actuando de manera asociada con otras entidades del Estado y la sociedad para el cumplimiento y aplicación de reglas, mecanismos y estrategias que promuevan y garanticen la transparencia, la ética y la anticorrupción </a:t>
            </a:r>
          </a:p>
          <a:p>
            <a:pPr lvl="0" eaLnBrk="0" hangingPunct="0"/>
            <a:endParaRPr lang="es-SV" dirty="0" smtClean="0" bmk="">
              <a:cs typeface="Arial" pitchFamily="34" charset="0"/>
            </a:endParaRPr>
          </a:p>
          <a:p>
            <a:pPr lvl="0" eaLnBrk="0" hangingPunct="0"/>
            <a:r>
              <a:rPr lang="es-SV" b="1" dirty="0" smtClean="0" bmk="">
                <a:cs typeface="Arial" pitchFamily="34" charset="0"/>
              </a:rPr>
              <a:t>Visión</a:t>
            </a:r>
            <a:endParaRPr lang="es-ES" b="1" i="1" dirty="0" smtClean="0" bmk="">
              <a:cs typeface="Arial" pitchFamily="34" charset="0"/>
            </a:endParaRPr>
          </a:p>
          <a:p>
            <a:pPr lvl="0" eaLnBrk="0" hangingPunct="0"/>
            <a:r>
              <a:rPr lang="es-ES" b="1" i="1" dirty="0" smtClean="0" bmk="">
                <a:ea typeface="Times New Roman" pitchFamily="18" charset="0"/>
                <a:cs typeface="Arial" pitchFamily="34" charset="0"/>
              </a:rPr>
              <a:t>Referente de </a:t>
            </a:r>
            <a:r>
              <a:rPr lang="es-SV" dirty="0" smtClean="0">
                <a:ea typeface="Times New Roman" pitchFamily="18" charset="0"/>
                <a:cs typeface="Arial" pitchFamily="34" charset="0"/>
              </a:rPr>
              <a:t>UNA CULTURA DE PROBIDAD, HONESTIDAD, SERVICIO, Y RESPONSABILIDAD EN LOS/AS FUNCIONARIOS/AS PÚBLICOS/AS Y EN LA POBLACIÓN</a:t>
            </a:r>
            <a:r>
              <a:rPr lang="es-SV" dirty="0" smtClean="0">
                <a:cs typeface="Arial" pitchFamily="34" charset="0"/>
              </a:rPr>
              <a:t> </a:t>
            </a:r>
          </a:p>
          <a:p>
            <a:endParaRPr lang="es-SV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4 CuadroTexto"/>
          <p:cNvSpPr txBox="1">
            <a:spLocks noChangeArrowheads="1"/>
          </p:cNvSpPr>
          <p:nvPr/>
        </p:nvSpPr>
        <p:spPr bwMode="auto">
          <a:xfrm>
            <a:off x="571472" y="1285860"/>
            <a:ext cx="81438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SV" sz="2000" dirty="0" smtClean="0">
                <a:latin typeface="Calibri" pitchFamily="34" charset="0"/>
              </a:rPr>
              <a:t>Su función es apoyar al Secretario en cuanto a fomentar el establecimiento de un sistema efectivo de probidad en la función pública. Sus </a:t>
            </a:r>
            <a:r>
              <a:rPr lang="es-SV" sz="2000" dirty="0">
                <a:latin typeface="Calibri" pitchFamily="34" charset="0"/>
              </a:rPr>
              <a:t>áreas de trabajo son:</a:t>
            </a:r>
            <a:endParaRPr lang="es-CO" sz="2000" dirty="0">
              <a:latin typeface="Calibri" pitchFamily="34" charset="0"/>
            </a:endParaRPr>
          </a:p>
          <a:p>
            <a:pPr algn="just"/>
            <a:r>
              <a:rPr lang="es-SV" sz="2000" dirty="0">
                <a:latin typeface="Calibri" pitchFamily="34" charset="0"/>
              </a:rPr>
              <a:t> </a:t>
            </a:r>
            <a:r>
              <a:rPr lang="es-SV" sz="2000" b="1" i="1" dirty="0" smtClean="0">
                <a:latin typeface="Calibri" pitchFamily="34" charset="0"/>
              </a:rPr>
              <a:t>a</a:t>
            </a:r>
            <a:r>
              <a:rPr lang="es-SV" sz="2000" b="1" i="1" dirty="0">
                <a:latin typeface="Calibri" pitchFamily="34" charset="0"/>
              </a:rPr>
              <a:t>) Transparencia en el Órgano Ejecutivo</a:t>
            </a:r>
            <a:endParaRPr lang="es-CO" sz="2000" dirty="0">
              <a:latin typeface="Calibri" pitchFamily="34" charset="0"/>
            </a:endParaRPr>
          </a:p>
          <a:p>
            <a:pPr marL="1143000" lvl="2" indent="-228600" algn="just"/>
            <a:r>
              <a:rPr lang="es-SV" sz="2000" dirty="0">
                <a:latin typeface="Calibri" pitchFamily="34" charset="0"/>
              </a:rPr>
              <a:t> </a:t>
            </a:r>
            <a:endParaRPr lang="es-CO" sz="2000" dirty="0">
              <a:latin typeface="Calibri" pitchFamily="34" charset="0"/>
            </a:endParaRPr>
          </a:p>
          <a:p>
            <a:pPr marL="1143000" lvl="2" indent="-228600" algn="just"/>
            <a:r>
              <a:rPr lang="es-SV" sz="2000" b="1" i="1" dirty="0">
                <a:latin typeface="Calibri" pitchFamily="34" charset="0"/>
              </a:rPr>
              <a:t>b) Prevención y lucha contra la </a:t>
            </a:r>
            <a:r>
              <a:rPr lang="es-SV" sz="2000" b="1" i="1" dirty="0" smtClean="0">
                <a:latin typeface="Calibri" pitchFamily="34" charset="0"/>
              </a:rPr>
              <a:t>corrupción</a:t>
            </a:r>
            <a:endParaRPr lang="es-CO" sz="2000" dirty="0"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916238" y="477821"/>
            <a:ext cx="35655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2800" b="1" cap="all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s-SV" sz="2800" b="1" cap="all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AREAS DE TRABAJO</a:t>
            </a:r>
            <a:endParaRPr lang="es-CO" sz="2800" b="1" cap="all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57554" y="3214686"/>
            <a:ext cx="535785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SV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Contraloría Ciudadana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s-SV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ES_tradnl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Combate a la corrupción para reducir la pobreza y alcanzar los objetivos del milenio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s-SV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ES_tradnl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Sensibilización de opinión pública y establecimiento de precedentes.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s-SV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ES_tradnl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Información y rendición de cuentas.</a:t>
            </a:r>
            <a:endParaRPr kumimoji="0" lang="es-SV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4348" y="4357694"/>
            <a:ext cx="207170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SV" sz="2400" b="1" i="1" dirty="0" smtClean="0">
                <a:latin typeface="+mj-lt"/>
              </a:rPr>
              <a:t>Enfoques:</a:t>
            </a:r>
            <a:endParaRPr lang="es-SV" sz="2400" b="1" i="1" dirty="0">
              <a:latin typeface="+mj-lt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916238" y="404813"/>
            <a:ext cx="3870340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2800" b="1" cap="all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acciones</a:t>
            </a:r>
            <a:endParaRPr lang="es-CO" sz="2800" b="1" cap="all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SV"/>
          </a:p>
        </p:txBody>
      </p:sp>
      <p:pic>
        <p:nvPicPr>
          <p:cNvPr id="7" name="6 Imagen" descr="E:\FOTOS FOLLETO RC SAE 2011\GABINETE DE SEGURIDAD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4572008"/>
            <a:ext cx="2561590" cy="169989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85720" y="1214422"/>
            <a:ext cx="85725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SV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Apoyo a la aprobación de la Ley de Acceso a la Información Pública.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42913" marR="0" lvl="0" indent="-442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Socialización de la Ley dentro del Órgano Ejecutivo.</a:t>
            </a:r>
            <a:endParaRPr kumimoji="0" lang="es-SV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42913" marR="0" lvl="0" indent="-442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SV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Creación de una Red Interinstitucional para la implementación de la Ley</a:t>
            </a:r>
            <a:r>
              <a:rPr kumimoji="0" lang="es-S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es-SV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42913" marR="0" lvl="0" indent="-442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Segunda etapa de estandarización de Sitios Web con los elementos que la LAIP demanda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es-SV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42913" marR="0" lvl="0" indent="-442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Proceso piloto de implementación de 20 Unidades de Acceso a Información Pública en el Órgano Ejecutivo.</a:t>
            </a:r>
            <a:endParaRPr kumimoji="0" lang="es-SV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42913" marR="0" lvl="0" indent="-442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Acompañamiento a entidades convocantes para la elección del Instituto de Acceso a Información Pública (5 sectores)</a:t>
            </a:r>
            <a:endParaRPr kumimoji="0" lang="es-SV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071802" y="4214818"/>
            <a:ext cx="564360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SV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Rendición de Cuentas del Órgano Ejecutivo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Primera jornada de Rendición de Cuentas de Junio a Agosto del 2010. 37 entidades de 86.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es-SV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Elaboración de manuales y herramientas para la Segunda Jornada de Rendición de Cuentas, 2011.</a:t>
            </a: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Segunda jornada: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60 entidades + 14 gabinetes de gestión departamental. De 86.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916238" y="404813"/>
            <a:ext cx="3870340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2800" b="1" cap="all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acciones</a:t>
            </a:r>
            <a:endParaRPr lang="es-CO" sz="2800" b="1" cap="all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1357298"/>
            <a:ext cx="607223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SV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Desempeño del país ante compromisos y mediciones internacionales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SV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Verificación in situ del Mecanismo de Seguimiento a la Convención Interamericana contra la Corrupción (MESICIC).</a:t>
            </a:r>
            <a:endParaRPr kumimoji="0" lang="es-SV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El Salvador contribuye al fortalecimiento de la participación ciudadana en el seguimiento al cumplimiento de la CICC.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endParaRPr kumimoji="0" lang="es-SV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Primer y Segundo  Foro Centroamericano por una Región libre de Corrupción. Declaración de Guatemala</a:t>
            </a:r>
          </a:p>
          <a:p>
            <a:pPr marL="360363" indent="-360363" algn="just" eaLnBrk="0" hangingPunct="0">
              <a:buFontTx/>
              <a:buChar char="•"/>
            </a:pPr>
            <a:r>
              <a:rPr lang="es-SV" b="1" dirty="0" smtClean="0">
                <a:latin typeface="+mj-lt"/>
              </a:rPr>
              <a:t>Mejora Índice de percepción de la Corrupción: </a:t>
            </a:r>
            <a:r>
              <a:rPr lang="es-ES" dirty="0" smtClean="0">
                <a:latin typeface="+mj-lt"/>
              </a:rPr>
              <a:t>El Salvador ha mejorado su posición en el Índice de Percepción de la Corrupción 2010, realizado por Transparencia Internacional, y según el cual la población percibe menos corrupción, colocando al país en la posición número 84,  11 casillas arriba de la medición anterior. </a:t>
            </a:r>
            <a:endParaRPr lang="es-SV" i="1" dirty="0" smtClean="0">
              <a:latin typeface="+mj-lt"/>
            </a:endParaRPr>
          </a:p>
        </p:txBody>
      </p:sp>
      <p:pic>
        <p:nvPicPr>
          <p:cNvPr id="9" name="8 Imagen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00826" y="2643182"/>
            <a:ext cx="2549825" cy="155555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14282" y="1857364"/>
            <a:ext cx="61436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SV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>Presentación de casos de corrupción ante la Fiscalía General de la República (FGR).</a:t>
            </a:r>
            <a:endParaRPr kumimoji="0" lang="es-SV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>Programas de capacitación sobre detección de corrupción para funcionarios y servidores públicos.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> </a:t>
            </a:r>
            <a:endParaRPr kumimoji="0" lang="es-SV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714744" y="3143248"/>
            <a:ext cx="521497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363" marR="0" lvl="0" indent="-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SV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>Diagnóstico sobre condiciones de trabajo en las auditorías internas del Órgano Ejecutivo.</a:t>
            </a:r>
            <a:endParaRPr kumimoji="0" lang="es-SV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>Sistema informático de presentación de quejas y avisos para identificar indicios de corrupción en las instituciones de Órgano Ejecutivo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>.</a:t>
            </a:r>
            <a:endParaRPr kumimoji="0" lang="es-SV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>Propuesta de lineamientos para la gestión de las auditorías internas.</a:t>
            </a:r>
            <a:endParaRPr kumimoji="0" lang="es-SV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>Participación en proyecto de reforma a la Ley de la Corte de Cuentas.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16238" y="404813"/>
            <a:ext cx="3870340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2800" b="1" cap="all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acciones</a:t>
            </a:r>
            <a:endParaRPr lang="es-CO" sz="2800" b="1" cap="all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" name="7 Imagen" descr="E:\FOTOS FOLLETO RC SAE 2011\GABINETE DE SEGURIDAD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34" y="3857628"/>
            <a:ext cx="2838908" cy="177612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CIÓN INFORME RCTAS SAE 28 JULIO 2009 version 20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INFORME RCTAS SAE 28 JULIO 2009 version 2003</Template>
  <TotalTime>266</TotalTime>
  <Words>894</Words>
  <Application>Microsoft Office PowerPoint</Application>
  <PresentationFormat>Presentación en pantalla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PRESENTACIÓN INFORME RCTAS SAE 28 JULIO 2009 version 2003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Presidencia de la Republica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acubias</dc:creator>
  <cp:lastModifiedBy>Maria Eugenia Cebrian</cp:lastModifiedBy>
  <cp:revision>29</cp:revision>
  <dcterms:created xsi:type="dcterms:W3CDTF">2010-07-27T21:37:15Z</dcterms:created>
  <dcterms:modified xsi:type="dcterms:W3CDTF">2011-11-21T11:31:40Z</dcterms:modified>
</cp:coreProperties>
</file>